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479" r:id="rId3"/>
    <p:sldId id="481" r:id="rId4"/>
    <p:sldId id="482" r:id="rId5"/>
    <p:sldId id="483" r:id="rId6"/>
    <p:sldId id="485" r:id="rId7"/>
  </p:sldIdLst>
  <p:sldSz cx="9144000" cy="6858000" type="screen4x3"/>
  <p:notesSz cx="6858000" cy="9144000"/>
  <p:embeddedFontLst>
    <p:embeddedFont>
      <p:font typeface="Candara" panose="020E0502030303020204" pitchFamily="34" charset="0"/>
      <p:regular r:id="rId9"/>
      <p:bold r:id="rId10"/>
      <p:italic r:id="rId11"/>
      <p:boldItalic r:id="rId12"/>
    </p:embeddedFont>
    <p:embeddedFont>
      <p:font typeface="Gill Sans" panose="020B0604020202020204" charset="0"/>
      <p:regular r:id="rId13"/>
      <p:bold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48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r:id="rId42" roundtripDataSignature="AMtx7mgmXquCsPfXBYsBEr1uMehzeHlj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651"/>
    <a:srgbClr val="945200"/>
    <a:srgbClr val="0A9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5349EE0-C210-4C58-9C9D-C8F79542763F}">
  <a:tblStyle styleId="{25349EE0-C210-4C58-9C9D-C8F79542763F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TxStyle b="off" i="off"/>
      <a:tcStyle>
        <a:tcBdr/>
      </a:tcStyle>
    </a:band2V>
    <a:lastCol>
      <a:tcTxStyle b="on" i="off"/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lastCol>
    <a:firstCol>
      <a:tcTxStyle b="on" i="off"/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firstCol>
    <a:lastRow>
      <a:tcTxStyle b="on" i="off"/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1524" y="72"/>
      </p:cViewPr>
      <p:guideLst>
        <p:guide orient="horz" pos="64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3" Type="http://schemas.openxmlformats.org/officeDocument/2006/relationships/slide" Target="slides/slide2.xml"/><Relationship Id="rId42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font" Target="fonts/font2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8" name="Google Shape;68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9" name="Google Shape;69;p1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68672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39044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596497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225825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31712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8" descr="vt_maroon_invent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311900"/>
            <a:ext cx="2133600" cy="54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8"/>
          <p:cNvSpPr txBox="1">
            <a:spLocks noGrp="1"/>
          </p:cNvSpPr>
          <p:nvPr>
            <p:ph type="ctrTitle"/>
          </p:nvPr>
        </p:nvSpPr>
        <p:spPr>
          <a:xfrm>
            <a:off x="533400" y="1828800"/>
            <a:ext cx="8305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67183B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8"/>
          <p:cNvSpPr txBox="1">
            <a:spLocks noGrp="1"/>
          </p:cNvSpPr>
          <p:nvPr>
            <p:ph type="subTitle" idx="1"/>
          </p:nvPr>
        </p:nvSpPr>
        <p:spPr>
          <a:xfrm>
            <a:off x="1066800" y="3810000"/>
            <a:ext cx="7239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ill Sans"/>
              <a:buNone/>
              <a:defRPr sz="2000"/>
            </a:lvl1pPr>
            <a:lvl2pPr lvl="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Char char="–"/>
              <a:defRPr/>
            </a:lvl2pPr>
            <a:lvl3pPr lvl="2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Char char="–"/>
              <a:defRPr/>
            </a:lvl4pPr>
            <a:lvl5pPr lvl="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5pPr>
            <a:lvl6pPr lvl="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6pPr>
            <a:lvl7pPr lvl="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7pPr>
            <a:lvl8pPr lvl="7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8pPr>
            <a:lvl9pPr lvl="8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pic>
        <p:nvPicPr>
          <p:cNvPr id="21" name="Google Shape;21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39025" y="6172200"/>
            <a:ext cx="1552575" cy="460375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8"/>
          <p:cNvSpPr txBox="1"/>
          <p:nvPr/>
        </p:nvSpPr>
        <p:spPr>
          <a:xfrm>
            <a:off x="7454900" y="6550025"/>
            <a:ext cx="1612900" cy="307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synergy.cs.vt.edu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>
            <a:spLocks noGrp="1"/>
          </p:cNvSpPr>
          <p:nvPr>
            <p:ph type="title"/>
          </p:nvPr>
        </p:nvSpPr>
        <p:spPr>
          <a:xfrm>
            <a:off x="685800" y="304800"/>
            <a:ext cx="7772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cap="small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5" name="Google Shape;25;p9"/>
          <p:cNvSpPr txBox="1">
            <a:spLocks noGrp="1"/>
          </p:cNvSpPr>
          <p:nvPr>
            <p:ph type="body" idx="1"/>
          </p:nvPr>
        </p:nvSpPr>
        <p:spPr>
          <a:xfrm>
            <a:off x="685800" y="12192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880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9pPr>
          </a:lstStyle>
          <a:p>
            <a:endParaRPr dirty="0"/>
          </a:p>
        </p:txBody>
      </p:sp>
      <p:sp>
        <p:nvSpPr>
          <p:cNvPr id="26" name="Google Shape;26;p9"/>
          <p:cNvSpPr txBox="1">
            <a:spLocks noGrp="1"/>
          </p:cNvSpPr>
          <p:nvPr>
            <p:ph type="sldNum" idx="12"/>
          </p:nvPr>
        </p:nvSpPr>
        <p:spPr>
          <a:xfrm>
            <a:off x="8686800" y="57912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0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ill Sans"/>
              <a:buNone/>
              <a:defRPr sz="2000"/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Font typeface="Gill Sans"/>
              <a:buNone/>
              <a:defRPr sz="1800"/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None/>
              <a:defRPr sz="1600"/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930035"/>
              </a:buClr>
              <a:buSzPts val="1400"/>
              <a:buFont typeface="Gill Sans"/>
              <a:buNone/>
              <a:defRPr sz="1400"/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26B17"/>
              </a:buClr>
              <a:buSzPts val="1400"/>
              <a:buFont typeface="Gill Sans"/>
              <a:buNone/>
              <a:defRPr sz="1400"/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26B17"/>
              </a:buClr>
              <a:buSzPts val="1400"/>
              <a:buFont typeface="Gill Sans"/>
              <a:buNone/>
              <a:defRPr sz="1400"/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26B17"/>
              </a:buClr>
              <a:buSzPts val="1400"/>
              <a:buFont typeface="Gill Sans"/>
              <a:buNone/>
              <a:defRPr sz="1400"/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26B17"/>
              </a:buClr>
              <a:buSzPts val="1400"/>
              <a:buFont typeface="Gill Sans"/>
              <a:buNone/>
              <a:defRPr sz="1400"/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26B17"/>
              </a:buClr>
              <a:buSzPts val="1400"/>
              <a:buFont typeface="Gill Sans"/>
              <a:buNone/>
              <a:defRPr sz="1400"/>
            </a:lvl9pPr>
          </a:lstStyle>
          <a:p>
            <a:endParaRPr/>
          </a:p>
        </p:txBody>
      </p:sp>
      <p:sp>
        <p:nvSpPr>
          <p:cNvPr id="30" name="Google Shape;30;p10"/>
          <p:cNvSpPr txBox="1">
            <a:spLocks noGrp="1"/>
          </p:cNvSpPr>
          <p:nvPr>
            <p:ph type="sldNum" idx="12"/>
          </p:nvPr>
        </p:nvSpPr>
        <p:spPr>
          <a:xfrm>
            <a:off x="8686800" y="57912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>
            <a:spLocks noGrp="1"/>
          </p:cNvSpPr>
          <p:nvPr>
            <p:ph type="title"/>
          </p:nvPr>
        </p:nvSpPr>
        <p:spPr>
          <a:xfrm>
            <a:off x="685800" y="304800"/>
            <a:ext cx="7772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1"/>
          <p:cNvSpPr txBox="1">
            <a:spLocks noGrp="1"/>
          </p:cNvSpPr>
          <p:nvPr>
            <p:ph type="body" idx="1"/>
          </p:nvPr>
        </p:nvSpPr>
        <p:spPr>
          <a:xfrm>
            <a:off x="685800" y="1219200"/>
            <a:ext cx="38100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ill Sans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930035"/>
              </a:buClr>
              <a:buSzPts val="2400"/>
              <a:buFont typeface="Gill Sans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Font typeface="Gill Sans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/>
            </a:lvl9pPr>
          </a:lstStyle>
          <a:p>
            <a:endParaRPr/>
          </a:p>
        </p:txBody>
      </p:sp>
      <p:sp>
        <p:nvSpPr>
          <p:cNvPr id="34" name="Google Shape;34;p11"/>
          <p:cNvSpPr txBox="1">
            <a:spLocks noGrp="1"/>
          </p:cNvSpPr>
          <p:nvPr>
            <p:ph type="body" idx="2"/>
          </p:nvPr>
        </p:nvSpPr>
        <p:spPr>
          <a:xfrm>
            <a:off x="4648200" y="1219200"/>
            <a:ext cx="38100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ill Sans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930035"/>
              </a:buClr>
              <a:buSzPts val="2400"/>
              <a:buFont typeface="Gill Sans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Font typeface="Gill Sans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/>
            </a:lvl9pPr>
          </a:lstStyle>
          <a:p>
            <a:endParaRPr/>
          </a:p>
        </p:txBody>
      </p:sp>
      <p:sp>
        <p:nvSpPr>
          <p:cNvPr id="35" name="Google Shape;35;p11"/>
          <p:cNvSpPr txBox="1">
            <a:spLocks noGrp="1"/>
          </p:cNvSpPr>
          <p:nvPr>
            <p:ph type="sldNum" idx="12"/>
          </p:nvPr>
        </p:nvSpPr>
        <p:spPr>
          <a:xfrm>
            <a:off x="8686800" y="57912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30035"/>
              </a:buClr>
              <a:buSzPts val="2000"/>
              <a:buFont typeface="Gill Sans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930035"/>
              </a:buClr>
              <a:buSzPts val="1600"/>
              <a:buFont typeface="Gill Sans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30035"/>
              </a:buClr>
              <a:buSzPts val="2000"/>
              <a:buFont typeface="Gill Sans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930035"/>
              </a:buClr>
              <a:buSzPts val="1600"/>
              <a:buFont typeface="Gill Sans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Char char="»"/>
              <a:defRPr sz="1600"/>
            </a:lvl9pPr>
          </a:lstStyle>
          <a:p>
            <a:endParaRPr/>
          </a:p>
        </p:txBody>
      </p:sp>
      <p:sp>
        <p:nvSpPr>
          <p:cNvPr id="40" name="Google Shape;40;p12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30035"/>
              </a:buClr>
              <a:buSzPts val="2000"/>
              <a:buFont typeface="Gill Sans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930035"/>
              </a:buClr>
              <a:buSzPts val="1600"/>
              <a:buFont typeface="Gill Sans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2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30035"/>
              </a:buClr>
              <a:buSzPts val="2000"/>
              <a:buFont typeface="Gill Sans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930035"/>
              </a:buClr>
              <a:buSzPts val="1600"/>
              <a:buFont typeface="Gill Sans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26B17"/>
              </a:buClr>
              <a:buSzPts val="1600"/>
              <a:buFont typeface="Gill Sans"/>
              <a:buChar char="»"/>
              <a:defRPr sz="1600"/>
            </a:lvl9pPr>
          </a:lstStyle>
          <a:p>
            <a:endParaRPr/>
          </a:p>
        </p:txBody>
      </p:sp>
      <p:sp>
        <p:nvSpPr>
          <p:cNvPr id="42" name="Google Shape;42;p12"/>
          <p:cNvSpPr txBox="1">
            <a:spLocks noGrp="1"/>
          </p:cNvSpPr>
          <p:nvPr>
            <p:ph type="sldNum" idx="12"/>
          </p:nvPr>
        </p:nvSpPr>
        <p:spPr>
          <a:xfrm>
            <a:off x="8686800" y="57912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4"/>
          <p:cNvSpPr txBox="1">
            <a:spLocks noGrp="1"/>
          </p:cNvSpPr>
          <p:nvPr>
            <p:ph type="sldNum" idx="12"/>
          </p:nvPr>
        </p:nvSpPr>
        <p:spPr>
          <a:xfrm>
            <a:off x="8686800" y="57912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5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5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930035"/>
              </a:buClr>
              <a:buSzPts val="2800"/>
              <a:buFont typeface="Gill Sans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26B17"/>
              </a:buClr>
              <a:buSzPts val="2400"/>
              <a:buFont typeface="Gill Sans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30035"/>
              </a:buClr>
              <a:buSzPts val="2000"/>
              <a:buFont typeface="Gill Sans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Char char="»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Char char="»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Char char="»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Char char="»"/>
              <a:defRPr sz="2000"/>
            </a:lvl9pPr>
          </a:lstStyle>
          <a:p>
            <a:endParaRPr/>
          </a:p>
        </p:txBody>
      </p:sp>
      <p:sp>
        <p:nvSpPr>
          <p:cNvPr id="51" name="Google Shape;51;p15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ill Sans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930035"/>
              </a:buClr>
              <a:buSzPts val="1200"/>
              <a:buFont typeface="Gill Sans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26B17"/>
              </a:buClr>
              <a:buSzPts val="1000"/>
              <a:buFont typeface="Gill Sans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930035"/>
              </a:buClr>
              <a:buSzPts val="900"/>
              <a:buFont typeface="Gill Sans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F26B17"/>
              </a:buClr>
              <a:buSzPts val="900"/>
              <a:buFont typeface="Gill Sans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F26B17"/>
              </a:buClr>
              <a:buSzPts val="900"/>
              <a:buFont typeface="Gill Sans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F26B17"/>
              </a:buClr>
              <a:buSzPts val="900"/>
              <a:buFont typeface="Gill Sans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F26B17"/>
              </a:buClr>
              <a:buSzPts val="900"/>
              <a:buFont typeface="Gill Sans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F26B17"/>
              </a:buClr>
              <a:buSzPts val="900"/>
              <a:buFont typeface="Gill Sans"/>
              <a:buNone/>
              <a:defRPr sz="900"/>
            </a:lvl9pPr>
          </a:lstStyle>
          <a:p>
            <a:endParaRPr/>
          </a:p>
        </p:txBody>
      </p:sp>
      <p:sp>
        <p:nvSpPr>
          <p:cNvPr id="52" name="Google Shape;52;p15"/>
          <p:cNvSpPr txBox="1">
            <a:spLocks noGrp="1"/>
          </p:cNvSpPr>
          <p:nvPr>
            <p:ph type="sldNum" idx="12"/>
          </p:nvPr>
        </p:nvSpPr>
        <p:spPr>
          <a:xfrm>
            <a:off x="8686800" y="57912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  <a:defRPr sz="32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930035"/>
              </a:buClr>
              <a:buSzPts val="2800"/>
              <a:buFont typeface="Gill Sans"/>
              <a:buNone/>
              <a:defRPr sz="2800" b="0" i="0" u="none" strike="noStrike" cap="none">
                <a:solidFill>
                  <a:srgbClr val="930035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26B17"/>
              </a:buClr>
              <a:buSzPts val="2400"/>
              <a:buFont typeface="Gill Sans"/>
              <a:buNone/>
              <a:defRPr sz="24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30035"/>
              </a:buClr>
              <a:buSzPts val="2000"/>
              <a:buFont typeface="Gill Sans"/>
              <a:buNone/>
              <a:defRPr sz="2000" b="0" i="0" u="none" strike="noStrike" cap="none">
                <a:solidFill>
                  <a:srgbClr val="930035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None/>
              <a:defRPr sz="20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None/>
              <a:defRPr sz="20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None/>
              <a:defRPr sz="20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None/>
              <a:defRPr sz="20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26B17"/>
              </a:buClr>
              <a:buSzPts val="2000"/>
              <a:buFont typeface="Gill Sans"/>
              <a:buNone/>
              <a:defRPr sz="20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56" name="Google Shape;56;p16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ill Sans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930035"/>
              </a:buClr>
              <a:buSzPts val="1200"/>
              <a:buFont typeface="Gill Sans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26B17"/>
              </a:buClr>
              <a:buSzPts val="1000"/>
              <a:buFont typeface="Gill Sans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930035"/>
              </a:buClr>
              <a:buSzPts val="900"/>
              <a:buFont typeface="Gill Sans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F26B17"/>
              </a:buClr>
              <a:buSzPts val="900"/>
              <a:buFont typeface="Gill Sans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F26B17"/>
              </a:buClr>
              <a:buSzPts val="900"/>
              <a:buFont typeface="Gill Sans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F26B17"/>
              </a:buClr>
              <a:buSzPts val="900"/>
              <a:buFont typeface="Gill Sans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F26B17"/>
              </a:buClr>
              <a:buSzPts val="900"/>
              <a:buFont typeface="Gill Sans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F26B17"/>
              </a:buClr>
              <a:buSzPts val="900"/>
              <a:buFont typeface="Gill Sans"/>
              <a:buNone/>
              <a:defRPr sz="900"/>
            </a:lvl9pPr>
          </a:lstStyle>
          <a:p>
            <a:endParaRPr/>
          </a:p>
        </p:txBody>
      </p:sp>
      <p:sp>
        <p:nvSpPr>
          <p:cNvPr id="57" name="Google Shape;57;p16"/>
          <p:cNvSpPr txBox="1">
            <a:spLocks noGrp="1"/>
          </p:cNvSpPr>
          <p:nvPr>
            <p:ph type="sldNum" idx="12"/>
          </p:nvPr>
        </p:nvSpPr>
        <p:spPr>
          <a:xfrm>
            <a:off x="8686800" y="57912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>
            <a:spLocks noGrp="1"/>
          </p:cNvSpPr>
          <p:nvPr>
            <p:ph type="title"/>
          </p:nvPr>
        </p:nvSpPr>
        <p:spPr>
          <a:xfrm>
            <a:off x="685800" y="304800"/>
            <a:ext cx="7772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body" idx="1"/>
          </p:nvPr>
        </p:nvSpPr>
        <p:spPr>
          <a:xfrm rot="5400000">
            <a:off x="2286000" y="-381000"/>
            <a:ext cx="4572000" cy="77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61" name="Google Shape;61;p17"/>
          <p:cNvSpPr txBox="1">
            <a:spLocks noGrp="1"/>
          </p:cNvSpPr>
          <p:nvPr>
            <p:ph type="sldNum" idx="12"/>
          </p:nvPr>
        </p:nvSpPr>
        <p:spPr>
          <a:xfrm>
            <a:off x="8686800" y="57912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8"/>
          <p:cNvSpPr txBox="1">
            <a:spLocks noGrp="1"/>
          </p:cNvSpPr>
          <p:nvPr>
            <p:ph type="title"/>
          </p:nvPr>
        </p:nvSpPr>
        <p:spPr>
          <a:xfrm rot="5400000">
            <a:off x="4743450" y="2076450"/>
            <a:ext cx="5486400" cy="19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8"/>
          <p:cNvSpPr txBox="1">
            <a:spLocks noGrp="1"/>
          </p:cNvSpPr>
          <p:nvPr>
            <p:ph type="body" idx="1"/>
          </p:nvPr>
        </p:nvSpPr>
        <p:spPr>
          <a:xfrm rot="5400000">
            <a:off x="781050" y="209550"/>
            <a:ext cx="5486400" cy="56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65" name="Google Shape;65;p18"/>
          <p:cNvSpPr txBox="1">
            <a:spLocks noGrp="1"/>
          </p:cNvSpPr>
          <p:nvPr>
            <p:ph type="sldNum" idx="12"/>
          </p:nvPr>
        </p:nvSpPr>
        <p:spPr>
          <a:xfrm>
            <a:off x="8686800" y="57912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>
            <a:spLocks noGrp="1"/>
          </p:cNvSpPr>
          <p:nvPr>
            <p:ph type="title"/>
          </p:nvPr>
        </p:nvSpPr>
        <p:spPr>
          <a:xfrm>
            <a:off x="685800" y="304800"/>
            <a:ext cx="7772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small">
                <a:solidFill>
                  <a:srgbClr val="930035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7"/>
          <p:cNvSpPr txBox="1">
            <a:spLocks noGrp="1"/>
          </p:cNvSpPr>
          <p:nvPr>
            <p:ph type="body" idx="1"/>
          </p:nvPr>
        </p:nvSpPr>
        <p:spPr>
          <a:xfrm>
            <a:off x="685800" y="12192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Char char="•"/>
              <a:defRPr sz="24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30035"/>
              </a:buClr>
              <a:buSzPts val="2000"/>
              <a:buFont typeface="Gill Sans"/>
              <a:buChar char="–"/>
              <a:defRPr sz="2000" b="0" i="0" u="none" strike="noStrike" cap="none">
                <a:solidFill>
                  <a:srgbClr val="930035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•"/>
              <a:defRPr sz="18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Font typeface="Gill Sans"/>
              <a:buChar char="–"/>
              <a:defRPr sz="1800" b="0" i="0" u="none" strike="noStrike" cap="none">
                <a:solidFill>
                  <a:srgbClr val="930035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2" name="Google Shape;12;p7"/>
          <p:cNvSpPr txBox="1">
            <a:spLocks noGrp="1"/>
          </p:cNvSpPr>
          <p:nvPr>
            <p:ph type="sldNum" idx="12"/>
          </p:nvPr>
        </p:nvSpPr>
        <p:spPr>
          <a:xfrm>
            <a:off x="8686800" y="57912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3" name="Google Shape;13;p7" descr="vt_maroon_invent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6302375"/>
            <a:ext cx="2133600" cy="546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" name="Google Shape;14;p7"/>
          <p:cNvCxnSpPr/>
          <p:nvPr/>
        </p:nvCxnSpPr>
        <p:spPr>
          <a:xfrm>
            <a:off x="228600" y="6248400"/>
            <a:ext cx="8686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5" name="Google Shape;15;p7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543800" y="6294438"/>
            <a:ext cx="1277938" cy="37941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7"/>
          <p:cNvSpPr txBox="1"/>
          <p:nvPr/>
        </p:nvSpPr>
        <p:spPr>
          <a:xfrm>
            <a:off x="7328581" y="6540954"/>
            <a:ext cx="1612900" cy="307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synergy.cs.vt.edu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em5.atlassian.net/browse/GEM5-1226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g3slH03MCmo?t=526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bm.ent.box.com/s/1hzcwkwf8rbju5h9iyf44wm94amnlcrv" TargetMode="External"/><Relationship Id="rId5" Type="http://schemas.openxmlformats.org/officeDocument/2006/relationships/image" Target="../media/image4.png"/><Relationship Id="rId4" Type="http://schemas.openxmlformats.org/officeDocument/2006/relationships/hyperlink" Target="https://www.talospace.com/2019/09/a-beginners-guide-to-hacking-microwatt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"/>
          <p:cNvSpPr txBox="1">
            <a:spLocks noGrp="1"/>
          </p:cNvSpPr>
          <p:nvPr>
            <p:ph type="ctrTitle"/>
          </p:nvPr>
        </p:nvSpPr>
        <p:spPr>
          <a:xfrm>
            <a:off x="212725" y="3897081"/>
            <a:ext cx="8686800" cy="1170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US" dirty="0"/>
              <a:t>Project topics for CS 4505</a:t>
            </a:r>
            <a:endParaRPr dirty="0"/>
          </a:p>
        </p:txBody>
      </p:sp>
      <p:pic>
        <p:nvPicPr>
          <p:cNvPr id="73" name="Google Shape;73;p1" descr="background4"/>
          <p:cNvPicPr preferRelativeResize="0"/>
          <p:nvPr/>
        </p:nvPicPr>
        <p:blipFill rotWithShape="1">
          <a:blip r:embed="rId3">
            <a:alphaModFix/>
          </a:blip>
          <a:srcRect t="5333" b="41332"/>
          <a:stretch/>
        </p:blipFill>
        <p:spPr>
          <a:xfrm>
            <a:off x="228600" y="363538"/>
            <a:ext cx="8702675" cy="34369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189A7-20C4-4DF3-826C-8825123ED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762000"/>
          </a:xfrm>
        </p:spPr>
        <p:txBody>
          <a:bodyPr/>
          <a:lstStyle/>
          <a:p>
            <a:r>
              <a:rPr lang="en-US" dirty="0"/>
              <a:t>Project Topic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38B8AD-4D5D-49DD-8C37-40CB4E245C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7986" y="647700"/>
            <a:ext cx="8908027" cy="5524500"/>
          </a:xfrm>
        </p:spPr>
        <p:txBody>
          <a:bodyPr/>
          <a:lstStyle/>
          <a:p>
            <a:r>
              <a:rPr lang="en-US" sz="2000" dirty="0">
                <a:latin typeface="+mj-lt"/>
              </a:rPr>
              <a:t>Title: Adding support for the missing floating-point instructions in gem5 for POWER ISA</a:t>
            </a:r>
          </a:p>
          <a:p>
            <a:pPr lvl="1"/>
            <a:r>
              <a:rPr lang="en-US" dirty="0">
                <a:latin typeface="+mj-lt"/>
              </a:rPr>
              <a:t>Example: </a:t>
            </a:r>
            <a:r>
              <a:rPr lang="en-US" b="0" i="0" u="none" strike="noStrike" baseline="0" dirty="0" err="1">
                <a:latin typeface="+mj-lt"/>
              </a:rPr>
              <a:t>fsqrt</a:t>
            </a:r>
            <a:endParaRPr lang="en-US" dirty="0">
              <a:latin typeface="+mj-lt"/>
            </a:endParaRPr>
          </a:p>
          <a:p>
            <a:pPr lvl="2"/>
            <a:r>
              <a:rPr lang="en-US" sz="2000" b="0" i="0" u="none" strike="noStrike" baseline="0" dirty="0">
                <a:latin typeface="+mj-lt"/>
              </a:rPr>
              <a:t>floating-point instruction that computes the square root of a value</a:t>
            </a:r>
          </a:p>
          <a:p>
            <a:pPr lvl="1"/>
            <a:r>
              <a:rPr lang="en-US" sz="2000" b="0" i="0" u="none" strike="noStrike" baseline="0" dirty="0">
                <a:latin typeface="+mj-lt"/>
              </a:rPr>
              <a:t>Outcome: Robust and validated floating point arithmetic instruction support</a:t>
            </a:r>
          </a:p>
          <a:p>
            <a:pPr lvl="1"/>
            <a:r>
              <a:rPr lang="en-US" dirty="0">
                <a:latin typeface="+mj-lt"/>
              </a:rPr>
              <a:t>Input(s): floating point value in </a:t>
            </a:r>
            <a:r>
              <a:rPr lang="en-US" sz="1800" b="0" i="0" u="none" strike="noStrike" baseline="0" dirty="0">
                <a:latin typeface="+mj-lt"/>
              </a:rPr>
              <a:t>FRB register </a:t>
            </a:r>
          </a:p>
          <a:p>
            <a:pPr lvl="1"/>
            <a:r>
              <a:rPr lang="en-US" dirty="0">
                <a:latin typeface="+mj-lt"/>
              </a:rPr>
              <a:t>Output:  </a:t>
            </a:r>
            <a:r>
              <a:rPr lang="en-US" b="0" i="0" u="none" strike="noStrike" baseline="0" dirty="0">
                <a:latin typeface="+mj-lt"/>
              </a:rPr>
              <a:t>The square root of the floating-point operand in register FRB is placed into register FRT</a:t>
            </a:r>
          </a:p>
          <a:p>
            <a:pPr lvl="1"/>
            <a:r>
              <a:rPr lang="en-US" dirty="0">
                <a:latin typeface="+mj-lt"/>
              </a:rPr>
              <a:t>Challenges:</a:t>
            </a:r>
          </a:p>
          <a:p>
            <a:pPr lvl="2"/>
            <a:r>
              <a:rPr lang="en-US" b="0" i="0" u="none" strike="noStrike" baseline="0" dirty="0">
                <a:latin typeface="+mj-lt"/>
              </a:rPr>
              <a:t>Functionally correct floating-point </a:t>
            </a:r>
            <a:r>
              <a:rPr lang="en-US" dirty="0">
                <a:latin typeface="+mj-lt"/>
              </a:rPr>
              <a:t>representation</a:t>
            </a:r>
          </a:p>
          <a:p>
            <a:pPr lvl="3"/>
            <a:r>
              <a:rPr lang="en-US" b="0" i="0" u="none" strike="noStrike" baseline="0" dirty="0">
                <a:latin typeface="+mj-lt"/>
              </a:rPr>
              <a:t>Issues: </a:t>
            </a:r>
            <a:r>
              <a:rPr lang="en-US" b="0" i="0" u="none" strike="noStrike" baseline="0" dirty="0">
                <a:latin typeface="+mj-lt"/>
                <a:hlinkClick r:id="rId3"/>
              </a:rPr>
              <a:t>byte-swapping</a:t>
            </a:r>
            <a:endParaRPr lang="en-US" b="0" i="0" u="none" strike="noStrike" baseline="0" dirty="0">
              <a:latin typeface="+mj-lt"/>
            </a:endParaRPr>
          </a:p>
          <a:p>
            <a:pPr lvl="2"/>
            <a:r>
              <a:rPr lang="en-US" dirty="0">
                <a:latin typeface="+mj-lt"/>
              </a:rPr>
              <a:t>Need to</a:t>
            </a:r>
            <a:r>
              <a:rPr lang="en-US" b="0" i="0" u="none" strike="noStrike" baseline="0" dirty="0">
                <a:latin typeface="+mj-lt"/>
              </a:rPr>
              <a:t> h</a:t>
            </a:r>
            <a:r>
              <a:rPr lang="en-US" dirty="0">
                <a:latin typeface="+mj-lt"/>
              </a:rPr>
              <a:t>andle floating-point exceptions</a:t>
            </a:r>
            <a:endParaRPr lang="en-US" b="0" i="0" u="none" strike="noStrike" baseline="0" dirty="0">
              <a:latin typeface="+mj-lt"/>
            </a:endParaRPr>
          </a:p>
          <a:p>
            <a:pPr lvl="2"/>
            <a:endParaRPr lang="en-US" sz="2000" b="0" i="0" u="none" strike="noStrike" baseline="0" dirty="0">
              <a:latin typeface="+mj-lt"/>
            </a:endParaRPr>
          </a:p>
          <a:p>
            <a:pPr lvl="2"/>
            <a:endParaRPr lang="en-US" sz="2000" dirty="0">
              <a:latin typeface="+mj-lt"/>
            </a:endParaRPr>
          </a:p>
          <a:p>
            <a:pPr lvl="1"/>
            <a:endParaRPr lang="en-US" sz="1800" dirty="0">
              <a:latin typeface="+mj-lt"/>
            </a:endParaRPr>
          </a:p>
          <a:p>
            <a:pPr lvl="1"/>
            <a:endParaRPr lang="en-US" sz="1800" dirty="0">
              <a:latin typeface="+mj-lt"/>
            </a:endParaRPr>
          </a:p>
          <a:p>
            <a:pPr lvl="1"/>
            <a:endParaRPr lang="en-US" sz="1800" dirty="0">
              <a:latin typeface="+mj-lt"/>
            </a:endParaRPr>
          </a:p>
          <a:p>
            <a:pPr lvl="1"/>
            <a:endParaRPr lang="en-US" sz="1800" dirty="0">
              <a:latin typeface="+mj-lt"/>
            </a:endParaRPr>
          </a:p>
          <a:p>
            <a:pPr lvl="1"/>
            <a:endParaRPr lang="en-US" sz="1800" dirty="0">
              <a:latin typeface="+mj-lt"/>
            </a:endParaRPr>
          </a:p>
          <a:p>
            <a:pPr lvl="1"/>
            <a:endParaRPr lang="en-US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05160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189A7-20C4-4DF3-826C-8825123ED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762000"/>
          </a:xfrm>
        </p:spPr>
        <p:txBody>
          <a:bodyPr/>
          <a:lstStyle/>
          <a:p>
            <a:r>
              <a:rPr lang="en-US" dirty="0"/>
              <a:t>Project Topic 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38B8AD-4D5D-49DD-8C37-40CB4E245C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7986" y="647700"/>
            <a:ext cx="8908027" cy="5524500"/>
          </a:xfrm>
        </p:spPr>
        <p:txBody>
          <a:bodyPr/>
          <a:lstStyle/>
          <a:p>
            <a:r>
              <a:rPr lang="en-US" sz="2000" dirty="0">
                <a:latin typeface="+mj-lt"/>
                <a:cs typeface="Calibri" panose="020F0502020204030204" pitchFamily="34" charset="0"/>
              </a:rPr>
              <a:t>Title: Adding support for the out-of-order execution model O3CPU for POWER ISA in gem5</a:t>
            </a:r>
          </a:p>
          <a:p>
            <a:pPr lvl="1"/>
            <a:r>
              <a:rPr lang="en-US" dirty="0">
                <a:latin typeface="+mj-lt"/>
                <a:cs typeface="Calibri" panose="020F0502020204030204" pitchFamily="34" charset="0"/>
              </a:rPr>
              <a:t>Example: </a:t>
            </a:r>
          </a:p>
          <a:p>
            <a:pPr lvl="2"/>
            <a:r>
              <a:rPr lang="en-US" sz="2000" dirty="0">
                <a:latin typeface="+mj-lt"/>
                <a:cs typeface="Calibri" panose="020F0502020204030204" pitchFamily="34" charset="0"/>
              </a:rPr>
              <a:t>O3CPU is supported for X86 ISA in gem5. Use X86 O3CPU as a reference and implement O3CPU for POWER.</a:t>
            </a:r>
            <a:endParaRPr lang="en-US" sz="2000" b="0" i="0" u="none" strike="noStrike" baseline="0" dirty="0">
              <a:latin typeface="+mj-lt"/>
              <a:cs typeface="Calibri" panose="020F0502020204030204" pitchFamily="34" charset="0"/>
            </a:endParaRPr>
          </a:p>
          <a:p>
            <a:pPr lvl="1"/>
            <a:r>
              <a:rPr lang="en-US" sz="2000" b="0" i="0" u="none" strike="noStrike" baseline="0" dirty="0">
                <a:latin typeface="+mj-lt"/>
                <a:cs typeface="Calibri" panose="020F0502020204030204" pitchFamily="34" charset="0"/>
              </a:rPr>
              <a:t>Outcome: Robust and validated O3CPU support</a:t>
            </a:r>
          </a:p>
          <a:p>
            <a:pPr lvl="1"/>
            <a:r>
              <a:rPr lang="en-US" dirty="0">
                <a:latin typeface="+mj-lt"/>
                <a:cs typeface="Calibri" panose="020F0502020204030204" pitchFamily="34" charset="0"/>
              </a:rPr>
              <a:t>Input(s): A benchmark suite ex. SPEC’17</a:t>
            </a:r>
            <a:endParaRPr lang="en-US" sz="1800" b="0" i="0" u="none" strike="noStrike" baseline="0" dirty="0">
              <a:latin typeface="+mj-lt"/>
              <a:cs typeface="Calibri" panose="020F0502020204030204" pitchFamily="34" charset="0"/>
            </a:endParaRPr>
          </a:p>
          <a:p>
            <a:pPr lvl="1"/>
            <a:r>
              <a:rPr lang="en-US" dirty="0">
                <a:latin typeface="+mj-lt"/>
                <a:cs typeface="Calibri" panose="020F0502020204030204" pitchFamily="34" charset="0"/>
              </a:rPr>
              <a:t>Output:  Functionally correct output for the benchmark along with out of order execution</a:t>
            </a:r>
          </a:p>
          <a:p>
            <a:pPr lvl="1"/>
            <a:r>
              <a:rPr lang="en-US" dirty="0">
                <a:latin typeface="+mj-lt"/>
                <a:cs typeface="Calibri" panose="020F0502020204030204" pitchFamily="34" charset="0"/>
              </a:rPr>
              <a:t>Challenges:</a:t>
            </a:r>
          </a:p>
          <a:p>
            <a:pPr lvl="2"/>
            <a:r>
              <a:rPr lang="en-US" dirty="0">
                <a:latin typeface="+mj-lt"/>
                <a:cs typeface="Calibri" panose="020F0502020204030204" pitchFamily="34" charset="0"/>
              </a:rPr>
              <a:t>Requires significant efforts to implement and to ensure correctness</a:t>
            </a:r>
          </a:p>
          <a:p>
            <a:pPr lvl="2"/>
            <a:r>
              <a:rPr lang="en-US" dirty="0">
                <a:latin typeface="+mj-lt"/>
                <a:cs typeface="Calibri" panose="020F0502020204030204" pitchFamily="34" charset="0"/>
              </a:rPr>
              <a:t>Much harder to implement O3CPU with speculation</a:t>
            </a:r>
          </a:p>
          <a:p>
            <a:pPr lvl="3"/>
            <a:r>
              <a:rPr lang="en-US" b="0" i="0" u="none" strike="noStrike" baseline="0" dirty="0">
                <a:latin typeface="+mj-lt"/>
                <a:cs typeface="Calibri" panose="020F0502020204030204" pitchFamily="34" charset="0"/>
              </a:rPr>
              <a:t>Consider implementing O3CPU without speculation for baseline and then think about including speculation if time permits</a:t>
            </a:r>
          </a:p>
          <a:p>
            <a:pPr lvl="2"/>
            <a:endParaRPr lang="en-US" sz="2000" b="0" i="0" u="none" strike="noStrike" baseline="0" dirty="0">
              <a:latin typeface="+mj-lt"/>
              <a:cs typeface="Calibri" panose="020F0502020204030204" pitchFamily="34" charset="0"/>
            </a:endParaRPr>
          </a:p>
          <a:p>
            <a:pPr lvl="2"/>
            <a:endParaRPr lang="en-US" sz="20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7255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189A7-20C4-4DF3-826C-8825123ED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762000"/>
          </a:xfrm>
        </p:spPr>
        <p:txBody>
          <a:bodyPr/>
          <a:lstStyle/>
          <a:p>
            <a:r>
              <a:rPr lang="en-US" dirty="0"/>
              <a:t>Project Topic 3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38B8AD-4D5D-49DD-8C37-40CB4E245C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7986" y="647700"/>
            <a:ext cx="8908027" cy="5524500"/>
          </a:xfrm>
        </p:spPr>
        <p:txBody>
          <a:bodyPr/>
          <a:lstStyle/>
          <a:p>
            <a:r>
              <a:rPr lang="en-US" sz="2000" dirty="0">
                <a:latin typeface="+mj-lt"/>
                <a:cs typeface="Calibri" panose="020F0502020204030204" pitchFamily="34" charset="0"/>
              </a:rPr>
              <a:t>Title: Finding the best cache configuration for a given set of workloads</a:t>
            </a:r>
          </a:p>
          <a:p>
            <a:pPr lvl="1"/>
            <a:r>
              <a:rPr lang="en-US" dirty="0">
                <a:latin typeface="+mj-lt"/>
                <a:cs typeface="Calibri" panose="020F0502020204030204" pitchFamily="34" charset="0"/>
              </a:rPr>
              <a:t>Example: </a:t>
            </a:r>
          </a:p>
          <a:p>
            <a:pPr lvl="2"/>
            <a:r>
              <a:rPr lang="en-US" sz="2000" b="0" i="0" u="none" strike="noStrike" baseline="0" dirty="0">
                <a:latin typeface="+mj-lt"/>
                <a:cs typeface="Calibri" panose="020F0502020204030204" pitchFamily="34" charset="0"/>
              </a:rPr>
              <a:t>Search space exploration into best performing cache parame</a:t>
            </a:r>
            <a:r>
              <a:rPr lang="en-US" sz="2000" dirty="0">
                <a:latin typeface="+mj-lt"/>
                <a:cs typeface="Calibri" panose="020F0502020204030204" pitchFamily="34" charset="0"/>
              </a:rPr>
              <a:t>ters for a given workload. Tunable parameters include cache size, number of caches (2/3/4-level hierarchy) cache associativity, cache replacement policy etc.</a:t>
            </a:r>
            <a:endParaRPr lang="en-US" sz="2000" b="0" i="0" u="none" strike="noStrike" baseline="0" dirty="0">
              <a:latin typeface="+mj-lt"/>
              <a:cs typeface="Calibri" panose="020F0502020204030204" pitchFamily="34" charset="0"/>
            </a:endParaRPr>
          </a:p>
          <a:p>
            <a:pPr lvl="1"/>
            <a:r>
              <a:rPr lang="en-US" sz="2000" b="0" i="0" u="none" strike="noStrike" baseline="0" dirty="0">
                <a:latin typeface="+mj-lt"/>
                <a:cs typeface="Calibri" panose="020F0502020204030204" pitchFamily="34" charset="0"/>
              </a:rPr>
              <a:t>Outcome: Identificat</a:t>
            </a:r>
            <a:r>
              <a:rPr lang="en-US" dirty="0">
                <a:latin typeface="+mj-lt"/>
                <a:cs typeface="Calibri" panose="020F0502020204030204" pitchFamily="34" charset="0"/>
              </a:rPr>
              <a:t>ion of best performing cache configuration</a:t>
            </a:r>
            <a:endParaRPr lang="en-US" sz="2000" b="0" i="0" u="none" strike="noStrike" baseline="0" dirty="0">
              <a:latin typeface="+mj-lt"/>
              <a:cs typeface="Calibri" panose="020F0502020204030204" pitchFamily="34" charset="0"/>
            </a:endParaRPr>
          </a:p>
          <a:p>
            <a:pPr lvl="1"/>
            <a:r>
              <a:rPr lang="en-US" dirty="0">
                <a:latin typeface="+mj-lt"/>
                <a:cs typeface="Calibri" panose="020F0502020204030204" pitchFamily="34" charset="0"/>
              </a:rPr>
              <a:t>Input(s): A set of workloads taken from a benchmark suite ex. SPEC’17</a:t>
            </a:r>
            <a:endParaRPr lang="en-US" sz="1800" b="0" i="0" u="none" strike="noStrike" baseline="0" dirty="0">
              <a:latin typeface="+mj-lt"/>
              <a:cs typeface="Calibri" panose="020F0502020204030204" pitchFamily="34" charset="0"/>
            </a:endParaRPr>
          </a:p>
          <a:p>
            <a:pPr lvl="1"/>
            <a:r>
              <a:rPr lang="en-US" dirty="0">
                <a:latin typeface="+mj-lt"/>
                <a:cs typeface="Calibri" panose="020F0502020204030204" pitchFamily="34" charset="0"/>
              </a:rPr>
              <a:t>Output:  Best performing cache configuration for each workload</a:t>
            </a:r>
          </a:p>
          <a:p>
            <a:pPr lvl="1"/>
            <a:r>
              <a:rPr lang="en-US" dirty="0">
                <a:latin typeface="+mj-lt"/>
                <a:cs typeface="Calibri" panose="020F0502020204030204" pitchFamily="34" charset="0"/>
              </a:rPr>
              <a:t>Challenges:</a:t>
            </a:r>
          </a:p>
          <a:p>
            <a:pPr lvl="2"/>
            <a:r>
              <a:rPr lang="en-US" dirty="0">
                <a:latin typeface="+mj-lt"/>
                <a:cs typeface="Calibri" panose="020F0502020204030204" pitchFamily="34" charset="0"/>
              </a:rPr>
              <a:t>Large number of tunable parameters</a:t>
            </a:r>
          </a:p>
          <a:p>
            <a:pPr lvl="2"/>
            <a:r>
              <a:rPr lang="en-US" dirty="0">
                <a:latin typeface="+mj-lt"/>
                <a:cs typeface="Calibri" panose="020F0502020204030204" pitchFamily="34" charset="0"/>
              </a:rPr>
              <a:t>Difficult to automate the evaluation process</a:t>
            </a:r>
          </a:p>
          <a:p>
            <a:pPr lvl="2"/>
            <a:endParaRPr lang="en-US" sz="2000" b="0" i="0" u="none" strike="noStrike" baseline="0" dirty="0">
              <a:latin typeface="+mj-lt"/>
              <a:cs typeface="Calibri" panose="020F0502020204030204" pitchFamily="34" charset="0"/>
            </a:endParaRPr>
          </a:p>
          <a:p>
            <a:pPr lvl="2"/>
            <a:endParaRPr lang="en-US" sz="20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851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189A7-20C4-4DF3-826C-8825123ED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762000"/>
          </a:xfrm>
        </p:spPr>
        <p:txBody>
          <a:bodyPr/>
          <a:lstStyle/>
          <a:p>
            <a:r>
              <a:rPr lang="en-US" dirty="0"/>
              <a:t>Project Topic 4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38B8AD-4D5D-49DD-8C37-40CB4E245C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7986" y="647700"/>
            <a:ext cx="8908027" cy="5524500"/>
          </a:xfrm>
        </p:spPr>
        <p:txBody>
          <a:bodyPr/>
          <a:lstStyle/>
          <a:p>
            <a:r>
              <a:rPr lang="en-US" sz="2000" dirty="0">
                <a:latin typeface="+mj-lt"/>
                <a:cs typeface="Calibri" panose="020F0502020204030204" pitchFamily="34" charset="0"/>
              </a:rPr>
              <a:t>Title: Manual vectorization using VSX and MMA instructions</a:t>
            </a:r>
          </a:p>
          <a:p>
            <a:pPr lvl="1"/>
            <a:r>
              <a:rPr lang="en-US" dirty="0">
                <a:latin typeface="+mj-lt"/>
                <a:cs typeface="Calibri" panose="020F0502020204030204" pitchFamily="34" charset="0"/>
              </a:rPr>
              <a:t>Example: </a:t>
            </a:r>
          </a:p>
          <a:p>
            <a:pPr lvl="2"/>
            <a:r>
              <a:rPr lang="en-US" sz="2000" dirty="0">
                <a:latin typeface="+mj-lt"/>
                <a:cs typeface="Calibri" panose="020F0502020204030204" pitchFamily="34" charset="0"/>
              </a:rPr>
              <a:t>Vectorize the image convolution operation</a:t>
            </a:r>
            <a:endParaRPr lang="en-US" sz="2000" b="0" i="0" u="none" strike="noStrike" baseline="0" dirty="0">
              <a:latin typeface="+mj-lt"/>
              <a:cs typeface="Calibri" panose="020F0502020204030204" pitchFamily="34" charset="0"/>
            </a:endParaRPr>
          </a:p>
          <a:p>
            <a:pPr lvl="1"/>
            <a:r>
              <a:rPr lang="en-US" sz="2000" b="0" i="0" u="none" strike="noStrike" baseline="0" dirty="0">
                <a:latin typeface="+mj-lt"/>
                <a:cs typeface="Calibri" panose="020F0502020204030204" pitchFamily="34" charset="0"/>
              </a:rPr>
              <a:t>Outcome: </a:t>
            </a:r>
            <a:r>
              <a:rPr lang="en-US" dirty="0">
                <a:latin typeface="+mj-lt"/>
                <a:cs typeface="Calibri" panose="020F0502020204030204" pitchFamily="34" charset="0"/>
              </a:rPr>
              <a:t>Vectorized code with correct outputs</a:t>
            </a:r>
            <a:endParaRPr lang="en-US" sz="2000" b="0" i="0" u="none" strike="noStrike" baseline="0" dirty="0">
              <a:latin typeface="+mj-lt"/>
              <a:cs typeface="Calibri" panose="020F0502020204030204" pitchFamily="34" charset="0"/>
            </a:endParaRPr>
          </a:p>
          <a:p>
            <a:pPr lvl="1"/>
            <a:r>
              <a:rPr lang="en-US" dirty="0">
                <a:latin typeface="+mj-lt"/>
                <a:cs typeface="Calibri" panose="020F0502020204030204" pitchFamily="34" charset="0"/>
              </a:rPr>
              <a:t>Input(s): A set of workloads taken from a benchmark suite ex. SPEC’17</a:t>
            </a:r>
            <a:endParaRPr lang="en-US" sz="1800" b="0" i="0" u="none" strike="noStrike" baseline="0" dirty="0">
              <a:latin typeface="+mj-lt"/>
              <a:cs typeface="Calibri" panose="020F0502020204030204" pitchFamily="34" charset="0"/>
            </a:endParaRPr>
          </a:p>
          <a:p>
            <a:pPr lvl="1"/>
            <a:r>
              <a:rPr lang="en-US" dirty="0">
                <a:latin typeface="+mj-lt"/>
                <a:cs typeface="Calibri" panose="020F0502020204030204" pitchFamily="34" charset="0"/>
              </a:rPr>
              <a:t>Output:  A vectorized implementation of the input code that delivers significant performance improvements over the input code</a:t>
            </a:r>
          </a:p>
          <a:p>
            <a:pPr lvl="1"/>
            <a:r>
              <a:rPr lang="en-US" dirty="0">
                <a:latin typeface="+mj-lt"/>
                <a:cs typeface="Calibri" panose="020F0502020204030204" pitchFamily="34" charset="0"/>
              </a:rPr>
              <a:t>Challenges:</a:t>
            </a:r>
          </a:p>
          <a:p>
            <a:pPr lvl="2"/>
            <a:r>
              <a:rPr lang="en-US" dirty="0">
                <a:latin typeface="+mj-lt"/>
                <a:cs typeface="Calibri" panose="020F0502020204030204" pitchFamily="34" charset="0"/>
              </a:rPr>
              <a:t>VSX/MMA kernels are tedious to write and verify</a:t>
            </a:r>
          </a:p>
          <a:p>
            <a:pPr lvl="2"/>
            <a:endParaRPr lang="en-US" dirty="0">
              <a:latin typeface="+mj-lt"/>
              <a:cs typeface="Calibri" panose="020F0502020204030204" pitchFamily="34" charset="0"/>
            </a:endParaRPr>
          </a:p>
          <a:p>
            <a:pPr lvl="2"/>
            <a:endParaRPr lang="en-US" dirty="0">
              <a:latin typeface="+mj-lt"/>
              <a:cs typeface="Calibri" panose="020F0502020204030204" pitchFamily="34" charset="0"/>
            </a:endParaRPr>
          </a:p>
          <a:p>
            <a:pPr lvl="2"/>
            <a:endParaRPr lang="en-US" sz="2000" b="0" i="0" u="none" strike="noStrike" baseline="0" dirty="0">
              <a:latin typeface="+mj-lt"/>
              <a:cs typeface="Calibri" panose="020F0502020204030204" pitchFamily="34" charset="0"/>
            </a:endParaRPr>
          </a:p>
          <a:p>
            <a:pPr lvl="2"/>
            <a:endParaRPr lang="en-US" sz="20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762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189A7-20C4-4DF3-826C-8825123ED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762000"/>
          </a:xfrm>
        </p:spPr>
        <p:txBody>
          <a:bodyPr/>
          <a:lstStyle/>
          <a:p>
            <a:r>
              <a:rPr lang="en-US" dirty="0"/>
              <a:t>Project Topic 5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38B8AD-4D5D-49DD-8C37-40CB4E245C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7986" y="647700"/>
            <a:ext cx="5501149" cy="5524500"/>
          </a:xfrm>
        </p:spPr>
        <p:txBody>
          <a:bodyPr/>
          <a:lstStyle/>
          <a:p>
            <a:r>
              <a:rPr lang="en-US" sz="2000" dirty="0">
                <a:latin typeface="+mj-lt"/>
                <a:cs typeface="Calibri" panose="020F0502020204030204" pitchFamily="34" charset="0"/>
              </a:rPr>
              <a:t>Title: Adding new instructions in Microwatt</a:t>
            </a:r>
            <a:r>
              <a:rPr lang="en-US" dirty="0">
                <a:latin typeface="+mj-lt"/>
                <a:cs typeface="Calibri" panose="020F0502020204030204" pitchFamily="34" charset="0"/>
              </a:rPr>
              <a:t> </a:t>
            </a:r>
          </a:p>
          <a:p>
            <a:pPr lvl="1"/>
            <a:r>
              <a:rPr lang="en-US" sz="2200" b="0" i="0" u="none" strike="noStrike" baseline="0" dirty="0">
                <a:latin typeface="+mj-lt"/>
                <a:cs typeface="Calibri" panose="020F0502020204030204" pitchFamily="34" charset="0"/>
              </a:rPr>
              <a:t>Add  one (or more) </a:t>
            </a:r>
            <a:r>
              <a:rPr lang="en-US" sz="2200" dirty="0">
                <a:latin typeface="+mj-lt"/>
                <a:cs typeface="Calibri" panose="020F0502020204030204" pitchFamily="34" charset="0"/>
              </a:rPr>
              <a:t>VSX instructions</a:t>
            </a:r>
          </a:p>
          <a:p>
            <a:pPr lvl="2"/>
            <a:r>
              <a:rPr lang="en-US" sz="2000" dirty="0">
                <a:latin typeface="+mj-lt"/>
                <a:cs typeface="Calibri" panose="020F0502020204030204" pitchFamily="34" charset="0"/>
              </a:rPr>
              <a:t>Example </a:t>
            </a:r>
            <a:r>
              <a:rPr lang="en-US" sz="1800" b="0" i="0" u="none" strike="noStrike" baseline="0" dirty="0" err="1">
                <a:latin typeface="+mj-lt"/>
              </a:rPr>
              <a:t>xxlor</a:t>
            </a:r>
            <a:r>
              <a:rPr lang="en-US" sz="1800" b="0" i="0" u="none" strike="noStrike" baseline="0" dirty="0">
                <a:latin typeface="+mj-lt"/>
              </a:rPr>
              <a:t> : Performs bitwise or on two vectors</a:t>
            </a:r>
            <a:endParaRPr lang="en-US" sz="2000" b="0" i="0" u="none" strike="noStrike" baseline="0" dirty="0">
              <a:latin typeface="+mj-lt"/>
              <a:cs typeface="Calibri" panose="020F0502020204030204" pitchFamily="34" charset="0"/>
            </a:endParaRPr>
          </a:p>
          <a:p>
            <a:pPr lvl="1"/>
            <a:r>
              <a:rPr lang="en-US" sz="2000" b="0" i="0" u="none" strike="noStrike" baseline="0" dirty="0">
                <a:latin typeface="+mj-lt"/>
                <a:cs typeface="Calibri" panose="020F0502020204030204" pitchFamily="34" charset="0"/>
              </a:rPr>
              <a:t>Outcome: </a:t>
            </a:r>
            <a:r>
              <a:rPr lang="en-US" dirty="0">
                <a:latin typeface="+mj-lt"/>
                <a:cs typeface="Calibri" panose="020F0502020204030204" pitchFamily="34" charset="0"/>
              </a:rPr>
              <a:t>Functionally correct implementation of </a:t>
            </a:r>
            <a:r>
              <a:rPr lang="en-US" dirty="0" err="1">
                <a:latin typeface="+mj-lt"/>
                <a:cs typeface="Calibri" panose="020F0502020204030204" pitchFamily="34" charset="0"/>
              </a:rPr>
              <a:t>xxlor</a:t>
            </a:r>
            <a:endParaRPr lang="en-US" sz="2000" b="0" i="0" u="none" strike="noStrike" baseline="0" dirty="0">
              <a:latin typeface="+mj-lt"/>
              <a:cs typeface="Calibri" panose="020F0502020204030204" pitchFamily="34" charset="0"/>
            </a:endParaRPr>
          </a:p>
          <a:p>
            <a:pPr lvl="1"/>
            <a:r>
              <a:rPr lang="en-US" dirty="0">
                <a:latin typeface="+mj-lt"/>
                <a:cs typeface="Calibri" panose="020F0502020204030204" pitchFamily="34" charset="0"/>
              </a:rPr>
              <a:t>Input &amp; output</a:t>
            </a:r>
            <a:endParaRPr lang="en-US" sz="1800" b="0" i="0" u="none" strike="noStrike" baseline="0" dirty="0">
              <a:latin typeface="+mj-lt"/>
              <a:cs typeface="Calibri" panose="020F0502020204030204" pitchFamily="34" charset="0"/>
            </a:endParaRPr>
          </a:p>
          <a:p>
            <a:pPr lvl="1"/>
            <a:r>
              <a:rPr lang="en-US" dirty="0">
                <a:latin typeface="+mj-lt"/>
                <a:cs typeface="Calibri" panose="020F0502020204030204" pitchFamily="34" charset="0"/>
              </a:rPr>
              <a:t>Useful links</a:t>
            </a:r>
            <a:endParaRPr lang="en-US" sz="1800" dirty="0">
              <a:solidFill>
                <a:srgbClr val="F26B17"/>
              </a:solidFill>
              <a:latin typeface="+mj-lt"/>
              <a:cs typeface="Calibri" panose="020F0502020204030204" pitchFamily="34" charset="0"/>
            </a:endParaRPr>
          </a:p>
          <a:p>
            <a:pPr lvl="2"/>
            <a:r>
              <a:rPr lang="en-US" sz="1600" dirty="0">
                <a:solidFill>
                  <a:schemeClr val="accent1"/>
                </a:solidFill>
                <a:effectLst/>
                <a:latin typeface="+mj-lt"/>
                <a:ea typeface="Arial" panose="020B0604020202020204" pitchFamily="34" charset="0"/>
              </a:rPr>
              <a:t>Demo from the Open Power Summit:  </a:t>
            </a:r>
            <a:r>
              <a:rPr lang="en-US" sz="1600" u="sng" dirty="0">
                <a:solidFill>
                  <a:srgbClr val="000000"/>
                </a:solidFill>
                <a:effectLst/>
                <a:latin typeface="+mj-lt"/>
                <a:ea typeface="Arial" panose="020B0604020202020204" pitchFamily="34" charset="0"/>
                <a:hlinkClick r:id="rId3"/>
              </a:rPr>
              <a:t>https://youtu.be/g3slH03MCmo?t=526</a:t>
            </a:r>
            <a:r>
              <a:rPr lang="en-US" sz="1600" dirty="0">
                <a:solidFill>
                  <a:srgbClr val="000000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endParaRPr lang="en-US" sz="1600" dirty="0">
              <a:effectLst/>
              <a:latin typeface="+mj-lt"/>
              <a:ea typeface="Times New Roman" panose="02020603050405020304" pitchFamily="18" charset="0"/>
            </a:endParaRPr>
          </a:p>
          <a:p>
            <a:pPr lvl="2"/>
            <a:r>
              <a:rPr lang="en-US" sz="1600" dirty="0">
                <a:solidFill>
                  <a:schemeClr val="accent1"/>
                </a:solidFill>
                <a:effectLst/>
                <a:latin typeface="+mj-lt"/>
                <a:ea typeface="Arial" panose="020B0604020202020204" pitchFamily="34" charset="0"/>
              </a:rPr>
              <a:t>Step by step instructions for adding a “wait” instruction.  Great simple example.  </a:t>
            </a:r>
            <a:r>
              <a:rPr lang="en-US" sz="1600" u="sng" dirty="0">
                <a:solidFill>
                  <a:srgbClr val="000000"/>
                </a:solidFill>
                <a:effectLst/>
                <a:latin typeface="+mj-lt"/>
                <a:ea typeface="Arial" panose="020B0604020202020204" pitchFamily="34" charset="0"/>
                <a:hlinkClick r:id="rId4"/>
              </a:rPr>
              <a:t>https://www.talospace.com/2019/09/a-beginners-guide-to-hacking-microwatt.html</a:t>
            </a:r>
            <a:endParaRPr lang="en-US" sz="1600" dirty="0">
              <a:latin typeface="+mj-lt"/>
              <a:cs typeface="Calibri" panose="020F0502020204030204" pitchFamily="34" charset="0"/>
            </a:endParaRPr>
          </a:p>
          <a:p>
            <a:pPr lvl="2"/>
            <a:endParaRPr lang="en-US" dirty="0">
              <a:latin typeface="+mj-lt"/>
              <a:cs typeface="Calibri" panose="020F0502020204030204" pitchFamily="34" charset="0"/>
            </a:endParaRPr>
          </a:p>
          <a:p>
            <a:pPr lvl="2"/>
            <a:endParaRPr lang="en-US" sz="2000" b="0" i="0" u="none" strike="noStrike" baseline="0" dirty="0">
              <a:latin typeface="+mj-lt"/>
              <a:cs typeface="Calibri" panose="020F0502020204030204" pitchFamily="34" charset="0"/>
            </a:endParaRPr>
          </a:p>
          <a:p>
            <a:pPr lvl="2"/>
            <a:endParaRPr lang="en-US" sz="20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605392-2CB8-8769-F15E-458356CF9D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4105" y="952346"/>
            <a:ext cx="2933700" cy="4333875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B8A4112-C204-63BB-59FA-4AADA85A624D}"/>
              </a:ext>
            </a:extLst>
          </p:cNvPr>
          <p:cNvSpPr txBox="1">
            <a:spLocks/>
          </p:cNvSpPr>
          <p:nvPr/>
        </p:nvSpPr>
        <p:spPr>
          <a:xfrm>
            <a:off x="5804105" y="5158401"/>
            <a:ext cx="3170903" cy="318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88000"/>
              <a:buFont typeface="Gill Sans"/>
              <a:buChar char="•"/>
              <a:defRPr sz="24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Font typeface="Gill Sans"/>
              <a:buChar char="–"/>
              <a:defRPr sz="2000" b="0" i="0" u="none" strike="noStrike" cap="none">
                <a:solidFill>
                  <a:srgbClr val="930035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•"/>
              <a:defRPr sz="18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0035"/>
              </a:buClr>
              <a:buSzPts val="1800"/>
              <a:buFont typeface="Gill Sans"/>
              <a:buChar char="–"/>
              <a:defRPr sz="1800" b="0" i="0" u="none" strike="noStrike" cap="none">
                <a:solidFill>
                  <a:srgbClr val="930035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26B17"/>
              </a:buClr>
              <a:buSzPts val="1800"/>
              <a:buFont typeface="Gill Sans"/>
              <a:buChar char="»"/>
              <a:defRPr sz="1800" b="0" i="0" u="none" strike="noStrike" cap="none">
                <a:solidFill>
                  <a:srgbClr val="F26B17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114300" indent="0">
              <a:buNone/>
            </a:pPr>
            <a:r>
              <a:rPr lang="en-US" sz="2000" dirty="0">
                <a:latin typeface="+mj-lt"/>
                <a:cs typeface="Calibri" panose="020F0502020204030204" pitchFamily="34" charset="0"/>
              </a:rPr>
              <a:t>Source: </a:t>
            </a:r>
            <a:r>
              <a:rPr lang="en-US" sz="2000" dirty="0">
                <a:latin typeface="+mj-lt"/>
                <a:cs typeface="Calibri" panose="020F0502020204030204" pitchFamily="34" charset="0"/>
                <a:hlinkClick r:id="rId6"/>
              </a:rPr>
              <a:t>POWER ISA v3.0B</a:t>
            </a:r>
            <a:endParaRPr lang="en-US" dirty="0">
              <a:latin typeface="+mj-lt"/>
              <a:cs typeface="Calibri" panose="020F0502020204030204" pitchFamily="34" charset="0"/>
            </a:endParaRPr>
          </a:p>
          <a:p>
            <a:pPr lvl="2"/>
            <a:endParaRPr lang="en-US" dirty="0">
              <a:latin typeface="+mj-lt"/>
              <a:cs typeface="Calibri" panose="020F0502020204030204" pitchFamily="34" charset="0"/>
            </a:endParaRPr>
          </a:p>
          <a:p>
            <a:pPr lvl="2"/>
            <a:endParaRPr lang="en-US" dirty="0">
              <a:latin typeface="+mj-lt"/>
              <a:cs typeface="Calibri" panose="020F0502020204030204" pitchFamily="34" charset="0"/>
            </a:endParaRPr>
          </a:p>
          <a:p>
            <a:pPr lvl="2"/>
            <a:endParaRPr lang="en-US" sz="2000" dirty="0">
              <a:latin typeface="+mj-lt"/>
              <a:cs typeface="Calibri" panose="020F0502020204030204" pitchFamily="34" charset="0"/>
            </a:endParaRPr>
          </a:p>
          <a:p>
            <a:pPr lvl="2"/>
            <a:endParaRPr lang="en-US" sz="20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+mj-lt"/>
              <a:cs typeface="Calibri" panose="020F0502020204030204" pitchFamily="34" charset="0"/>
            </a:endParaRPr>
          </a:p>
        </p:txBody>
      </p:sp>
      <p:cxnSp>
        <p:nvCxnSpPr>
          <p:cNvPr id="8" name="Connector: Curved 7">
            <a:extLst>
              <a:ext uri="{FF2B5EF4-FFF2-40B4-BE49-F238E27FC236}">
                <a16:creationId xmlns:a16="http://schemas.microsoft.com/office/drawing/2014/main" id="{A699CBDD-D8AA-EC02-6A8A-0972575C97E0}"/>
              </a:ext>
            </a:extLst>
          </p:cNvPr>
          <p:cNvCxnSpPr>
            <a:cxnSpLocks/>
          </p:cNvCxnSpPr>
          <p:nvPr/>
        </p:nvCxnSpPr>
        <p:spPr>
          <a:xfrm flipV="1">
            <a:off x="2842446" y="1409700"/>
            <a:ext cx="3160148" cy="1549811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8538437"/>
      </p:ext>
    </p:extLst>
  </p:cSld>
  <p:clrMapOvr>
    <a:masterClrMapping/>
  </p:clrMapOvr>
</p:sld>
</file>

<file path=ppt/theme/theme1.xml><?xml version="1.0" encoding="utf-8"?>
<a:theme xmlns:a="http://schemas.openxmlformats.org/drawingml/2006/main" name="VT">
  <a:themeElements>
    <a:clrScheme name="Custom 1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Candara">
      <a:majorFont>
        <a:latin typeface="Candara" panose="020E0502030303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 panose="020E0502030303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5064</TotalTime>
  <Words>459</Words>
  <Application>Microsoft Office PowerPoint</Application>
  <PresentationFormat>On-screen Show (4:3)</PresentationFormat>
  <Paragraphs>99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Candara</vt:lpstr>
      <vt:lpstr>Arial</vt:lpstr>
      <vt:lpstr>Gill Sans</vt:lpstr>
      <vt:lpstr>VT</vt:lpstr>
      <vt:lpstr>Project topics for CS 4505</vt:lpstr>
      <vt:lpstr>Project Topic 1</vt:lpstr>
      <vt:lpstr>Project Topic 2</vt:lpstr>
      <vt:lpstr>Project Topic 3</vt:lpstr>
      <vt:lpstr>Project Topic 4</vt:lpstr>
      <vt:lpstr>Project Topic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Report: 09/2- 09/14</dc:title>
  <dc:creator>Wuchun Feng</dc:creator>
  <cp:lastModifiedBy>Gondhalekar, Atharva</cp:lastModifiedBy>
  <cp:revision>10</cp:revision>
  <dcterms:created xsi:type="dcterms:W3CDTF">2009-01-29T14:38:54Z</dcterms:created>
  <dcterms:modified xsi:type="dcterms:W3CDTF">2022-08-22T12:33:10Z</dcterms:modified>
</cp:coreProperties>
</file>